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57734-0A4F-4B78-8DB0-848456D6F935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BCBB5-E4CF-4121-88D5-9D135C0C32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0FC2-75EF-4ABD-B6BA-3F188CBC0F2D}" type="datetimeFigureOut">
              <a:rPr lang="ru-RU" smtClean="0"/>
              <a:pPr/>
              <a:t>18.03.2009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AC122-EC87-4844-87BB-48F9DF110C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2857520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Постановка</a:t>
            </a:r>
            <a:r>
              <a:rPr lang="ru-RU" dirty="0" smtClean="0"/>
              <a:t> </a:t>
            </a:r>
            <a:r>
              <a:rPr lang="ru-RU" dirty="0" smtClean="0"/>
              <a:t>знаков препинания в</a:t>
            </a:r>
            <a:br>
              <a:rPr lang="ru-RU" dirty="0" smtClean="0"/>
            </a:br>
            <a:r>
              <a:rPr lang="ru-RU" dirty="0" smtClean="0"/>
              <a:t>в предложениях с разными видами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286388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143000"/>
          </a:xfrm>
        </p:spPr>
        <p:txBody>
          <a:bodyPr>
            <a:noAutofit/>
          </a:bodyPr>
          <a:lstStyle/>
          <a:p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u="sng" dirty="0" smtClean="0"/>
              <a:t>Постановка знаков препинания на стыке союзов. </a:t>
            </a:r>
            <a:endParaRPr lang="ru-RU" sz="3600" b="1" u="sng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0100" y="5000636"/>
            <a:ext cx="100013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357422" y="4857760"/>
            <a:ext cx="100013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357422" y="5072074"/>
            <a:ext cx="100013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авая круглая скобка 6"/>
          <p:cNvSpPr/>
          <p:nvPr/>
        </p:nvSpPr>
        <p:spPr>
          <a:xfrm>
            <a:off x="3286116" y="4572008"/>
            <a:ext cx="285752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авая круглая скобка 7"/>
          <p:cNvSpPr/>
          <p:nvPr/>
        </p:nvSpPr>
        <p:spPr>
          <a:xfrm rot="10800000">
            <a:off x="857224" y="4572008"/>
            <a:ext cx="285752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4429132"/>
            <a:ext cx="7143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12" name="Двойные круглые скобки 11"/>
          <p:cNvSpPr/>
          <p:nvPr/>
        </p:nvSpPr>
        <p:spPr>
          <a:xfrm>
            <a:off x="4143372" y="4500570"/>
            <a:ext cx="2000264" cy="928694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Двойные круглые скобки 13"/>
          <p:cNvSpPr/>
          <p:nvPr/>
        </p:nvSpPr>
        <p:spPr>
          <a:xfrm>
            <a:off x="4857752" y="4500570"/>
            <a:ext cx="2571768" cy="928694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143372" y="471488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что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57752" y="471488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е</a:t>
            </a:r>
            <a:r>
              <a:rPr lang="ru-RU" sz="2800" b="1" dirty="0" smtClean="0"/>
              <a:t>сли…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86578" y="478632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4357694"/>
            <a:ext cx="9856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429520" y="4714884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.</a:t>
            </a:r>
          </a:p>
        </p:txBody>
      </p:sp>
      <p:sp>
        <p:nvSpPr>
          <p:cNvPr id="21" name="Дуга 20"/>
          <p:cNvSpPr/>
          <p:nvPr/>
        </p:nvSpPr>
        <p:spPr>
          <a:xfrm>
            <a:off x="3643306" y="4929198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5" name="Дуга 24"/>
          <p:cNvSpPr/>
          <p:nvPr/>
        </p:nvSpPr>
        <p:spPr>
          <a:xfrm>
            <a:off x="6215074" y="4857760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7" name="Дуга 26"/>
          <p:cNvSpPr/>
          <p:nvPr/>
        </p:nvSpPr>
        <p:spPr>
          <a:xfrm>
            <a:off x="6786578" y="4786322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4" name="Выгнутая влево стрелка 33"/>
          <p:cNvSpPr/>
          <p:nvPr/>
        </p:nvSpPr>
        <p:spPr>
          <a:xfrm rot="5400000">
            <a:off x="5393537" y="3036091"/>
            <a:ext cx="571504" cy="26432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1000100" y="2428868"/>
            <a:ext cx="100013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2357422" y="2285992"/>
            <a:ext cx="100013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2357422" y="2500306"/>
            <a:ext cx="100013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Правая круглая скобка 94"/>
          <p:cNvSpPr/>
          <p:nvPr/>
        </p:nvSpPr>
        <p:spPr>
          <a:xfrm>
            <a:off x="3286116" y="2000240"/>
            <a:ext cx="285752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6" name="Правая круглая скобка 95"/>
          <p:cNvSpPr/>
          <p:nvPr/>
        </p:nvSpPr>
        <p:spPr>
          <a:xfrm rot="10800000">
            <a:off x="857224" y="2000240"/>
            <a:ext cx="285752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643306" y="1857364"/>
            <a:ext cx="7143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98" name="Двойные круглые скобки 97"/>
          <p:cNvSpPr/>
          <p:nvPr/>
        </p:nvSpPr>
        <p:spPr>
          <a:xfrm>
            <a:off x="4143372" y="1928802"/>
            <a:ext cx="2928958" cy="928694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Двойные круглые скобки 98"/>
          <p:cNvSpPr/>
          <p:nvPr/>
        </p:nvSpPr>
        <p:spPr>
          <a:xfrm>
            <a:off x="5572132" y="1928802"/>
            <a:ext cx="3143272" cy="928694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4357686" y="22859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что</a:t>
            </a:r>
            <a:endParaRPr lang="ru-RU" sz="24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5715008" y="221455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е</a:t>
            </a:r>
            <a:r>
              <a:rPr lang="ru-RU" sz="2800" b="1" dirty="0" smtClean="0"/>
              <a:t>сли…</a:t>
            </a:r>
            <a:endParaRPr lang="ru-RU" sz="28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429520" y="1928802"/>
            <a:ext cx="9856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8787812" y="2143116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.</a:t>
            </a:r>
          </a:p>
        </p:txBody>
      </p:sp>
      <p:sp>
        <p:nvSpPr>
          <p:cNvPr id="104" name="Дуга 103"/>
          <p:cNvSpPr/>
          <p:nvPr/>
        </p:nvSpPr>
        <p:spPr>
          <a:xfrm>
            <a:off x="3643306" y="2357430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5" name="Дуга 104"/>
          <p:cNvSpPr/>
          <p:nvPr/>
        </p:nvSpPr>
        <p:spPr>
          <a:xfrm>
            <a:off x="7358082" y="2357430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6" name="Выгнутая влево стрелка 105"/>
          <p:cNvSpPr/>
          <p:nvPr/>
        </p:nvSpPr>
        <p:spPr>
          <a:xfrm rot="5400000">
            <a:off x="6250793" y="178571"/>
            <a:ext cx="857256" cy="32147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000628" y="1928802"/>
            <a:ext cx="214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108" name="Дуга 107"/>
          <p:cNvSpPr/>
          <p:nvPr/>
        </p:nvSpPr>
        <p:spPr>
          <a:xfrm>
            <a:off x="4929190" y="2357430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929586" y="2285992"/>
            <a:ext cx="439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…</a:t>
            </a:r>
            <a:endParaRPr lang="ru-RU" sz="2800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7858148" y="3714752"/>
            <a:ext cx="57150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dirty="0" smtClean="0">
                <a:latin typeface="Arial Rounded MT Bold" pitchFamily="34" charset="0"/>
              </a:rPr>
              <a:t>,</a:t>
            </a:r>
            <a:endParaRPr lang="ru-RU" sz="11500" dirty="0"/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7858148" y="4857760"/>
            <a:ext cx="642942" cy="5715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V="1">
            <a:off x="7858148" y="4857760"/>
            <a:ext cx="642942" cy="5715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357158" y="3429000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Он сказал, что, если будет болен, не придет.</a:t>
            </a:r>
            <a:endParaRPr lang="ru-RU" sz="3200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357158" y="6000768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Он сказал, что если будет болен, то не придет.</a:t>
            </a:r>
            <a:endParaRPr lang="ru-RU" sz="3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571472" y="5500702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Запятая </a:t>
            </a:r>
            <a:r>
              <a:rPr lang="ru-RU" sz="2400" b="1" dirty="0" smtClean="0">
                <a:solidFill>
                  <a:srgbClr val="FF0000"/>
                </a:solidFill>
              </a:rPr>
              <a:t>не ставится </a:t>
            </a:r>
            <a:r>
              <a:rPr lang="ru-RU" sz="2400" dirty="0" smtClean="0"/>
              <a:t>если есть слова</a:t>
            </a:r>
            <a:r>
              <a:rPr lang="en-US" sz="2400" dirty="0" smtClean="0"/>
              <a:t>: </a:t>
            </a:r>
            <a:r>
              <a:rPr lang="ru-RU" sz="2400" dirty="0" smtClean="0"/>
              <a:t>то</a:t>
            </a:r>
            <a:r>
              <a:rPr lang="en-US" sz="2400" dirty="0" smtClean="0"/>
              <a:t>, </a:t>
            </a:r>
            <a:r>
              <a:rPr lang="ru-RU" sz="2400" dirty="0" smtClean="0"/>
              <a:t>но, так.</a:t>
            </a:r>
            <a:endParaRPr lang="ru-RU" sz="2400" dirty="0"/>
          </a:p>
        </p:txBody>
      </p:sp>
      <p:cxnSp>
        <p:nvCxnSpPr>
          <p:cNvPr id="131" name="Прямая соединительная линия 130"/>
          <p:cNvCxnSpPr/>
          <p:nvPr/>
        </p:nvCxnSpPr>
        <p:spPr>
          <a:xfrm>
            <a:off x="0" y="4000504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3" name="Прямоугольник 132"/>
          <p:cNvSpPr/>
          <p:nvPr/>
        </p:nvSpPr>
        <p:spPr>
          <a:xfrm>
            <a:off x="571472" y="3000372"/>
            <a:ext cx="74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Запятая  </a:t>
            </a:r>
            <a:r>
              <a:rPr lang="ru-RU" sz="2400" b="1" dirty="0" smtClean="0">
                <a:solidFill>
                  <a:srgbClr val="FF0000"/>
                </a:solidFill>
              </a:rPr>
              <a:t>ставится</a:t>
            </a:r>
            <a:r>
              <a:rPr lang="ru-RU" sz="2400" dirty="0" smtClean="0"/>
              <a:t> если нет слов</a:t>
            </a:r>
            <a:r>
              <a:rPr lang="en-US" sz="2400" dirty="0" smtClean="0"/>
              <a:t>: </a:t>
            </a:r>
            <a:r>
              <a:rPr lang="ru-RU" sz="2400" dirty="0" smtClean="0"/>
              <a:t>то</a:t>
            </a:r>
            <a:r>
              <a:rPr lang="en-US" sz="2400" dirty="0" smtClean="0"/>
              <a:t>, </a:t>
            </a:r>
            <a:r>
              <a:rPr lang="ru-RU" sz="2400" dirty="0" smtClean="0"/>
              <a:t>но, так.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0" dur="2000" fill="hold"/>
                                        <p:tgtEl>
                                          <p:spTgt spid="1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2" dur="2000" fill="hold"/>
                                        <p:tgtEl>
                                          <p:spTgt spid="1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4" grpId="0" animBg="1"/>
      <p:bldP spid="15" grpId="0"/>
      <p:bldP spid="16" grpId="0"/>
      <p:bldP spid="17" grpId="0"/>
      <p:bldP spid="18" grpId="0"/>
      <p:bldP spid="21" grpId="0" animBg="1"/>
      <p:bldP spid="25" grpId="0" animBg="1"/>
      <p:bldP spid="27" grpId="0" animBg="1"/>
      <p:bldP spid="34" grpId="0" animBg="1"/>
      <p:bldP spid="95" grpId="0" animBg="1"/>
      <p:bldP spid="96" grpId="0" animBg="1"/>
      <p:bldP spid="97" grpId="0" build="allAtOnce"/>
      <p:bldP spid="98" grpId="0" animBg="1"/>
      <p:bldP spid="99" grpId="0" animBg="1"/>
      <p:bldP spid="100" grpId="0"/>
      <p:bldP spid="101" grpId="0"/>
      <p:bldP spid="102" grpId="0" build="allAtOnce"/>
      <p:bldP spid="104" grpId="0" animBg="1"/>
      <p:bldP spid="105" grpId="0" animBg="1"/>
      <p:bldP spid="106" grpId="0" animBg="1"/>
      <p:bldP spid="107" grpId="0"/>
      <p:bldP spid="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71472" y="2428868"/>
            <a:ext cx="5715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85918" y="2285992"/>
            <a:ext cx="7144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85918" y="250030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071802" y="1857364"/>
            <a:ext cx="7143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10" name="Двойные круглые скобки 9"/>
          <p:cNvSpPr/>
          <p:nvPr/>
        </p:nvSpPr>
        <p:spPr>
          <a:xfrm>
            <a:off x="4572032" y="1857364"/>
            <a:ext cx="1643074" cy="1000132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62" y="228599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4908" y="221455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когда…</a:t>
            </a: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00858" y="1928802"/>
            <a:ext cx="9856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15" name="Дуга 14"/>
          <p:cNvSpPr/>
          <p:nvPr/>
        </p:nvSpPr>
        <p:spPr>
          <a:xfrm>
            <a:off x="3071834" y="2285992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6" name="Дуга 15"/>
          <p:cNvSpPr/>
          <p:nvPr/>
        </p:nvSpPr>
        <p:spPr>
          <a:xfrm>
            <a:off x="6500858" y="2357430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29090" y="1857364"/>
            <a:ext cx="214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18" name="Дуга 17"/>
          <p:cNvSpPr/>
          <p:nvPr/>
        </p:nvSpPr>
        <p:spPr>
          <a:xfrm>
            <a:off x="3857652" y="2285992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215238" y="2357430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858180" y="2214554"/>
            <a:ext cx="535753" cy="23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858180" y="2428868"/>
            <a:ext cx="535753" cy="23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Правая круглая скобка 22"/>
          <p:cNvSpPr/>
          <p:nvPr/>
        </p:nvSpPr>
        <p:spPr>
          <a:xfrm>
            <a:off x="8643998" y="1928802"/>
            <a:ext cx="71438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Правая круглая скобка 23"/>
          <p:cNvSpPr/>
          <p:nvPr/>
        </p:nvSpPr>
        <p:spPr>
          <a:xfrm rot="10800000">
            <a:off x="7072362" y="1928802"/>
            <a:ext cx="71406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771782" y="1928802"/>
            <a:ext cx="372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.</a:t>
            </a:r>
          </a:p>
        </p:txBody>
      </p:sp>
      <p:sp>
        <p:nvSpPr>
          <p:cNvPr id="42" name="Правая круглая скобка 41"/>
          <p:cNvSpPr/>
          <p:nvPr/>
        </p:nvSpPr>
        <p:spPr>
          <a:xfrm rot="10800000">
            <a:off x="428596" y="2000240"/>
            <a:ext cx="71406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Правая круглая скобка 42"/>
          <p:cNvSpPr/>
          <p:nvPr/>
        </p:nvSpPr>
        <p:spPr>
          <a:xfrm>
            <a:off x="2571736" y="2000240"/>
            <a:ext cx="71438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571472" y="4857760"/>
            <a:ext cx="5715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785918" y="4714884"/>
            <a:ext cx="7144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785918" y="49291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3071802" y="4286256"/>
            <a:ext cx="7143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48" name="Двойные круглые скобки 47"/>
          <p:cNvSpPr/>
          <p:nvPr/>
        </p:nvSpPr>
        <p:spPr>
          <a:xfrm>
            <a:off x="3786182" y="4286256"/>
            <a:ext cx="1571636" cy="1000132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786182" y="4643446"/>
            <a:ext cx="235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и</a:t>
            </a:r>
            <a:r>
              <a:rPr lang="ru-RU" sz="2800" b="1" dirty="0" smtClean="0"/>
              <a:t> когда…</a:t>
            </a:r>
            <a:endParaRPr lang="ru-RU" sz="28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5572132" y="4286256"/>
            <a:ext cx="9856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52" name="Дуга 51"/>
          <p:cNvSpPr/>
          <p:nvPr/>
        </p:nvSpPr>
        <p:spPr>
          <a:xfrm>
            <a:off x="3071834" y="4714884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3" name="Дуга 52"/>
          <p:cNvSpPr/>
          <p:nvPr/>
        </p:nvSpPr>
        <p:spPr>
          <a:xfrm>
            <a:off x="5572132" y="4714884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6858016" y="4786322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7500958" y="4643446"/>
            <a:ext cx="535753" cy="23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500958" y="4857760"/>
            <a:ext cx="535753" cy="23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Правая круглая скобка 58"/>
          <p:cNvSpPr/>
          <p:nvPr/>
        </p:nvSpPr>
        <p:spPr>
          <a:xfrm>
            <a:off x="8286776" y="4357694"/>
            <a:ext cx="71438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0" name="Правая круглая скобка 59"/>
          <p:cNvSpPr/>
          <p:nvPr/>
        </p:nvSpPr>
        <p:spPr>
          <a:xfrm rot="10800000">
            <a:off x="6715140" y="4357694"/>
            <a:ext cx="71406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414560" y="4357694"/>
            <a:ext cx="372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.</a:t>
            </a:r>
          </a:p>
        </p:txBody>
      </p:sp>
      <p:sp>
        <p:nvSpPr>
          <p:cNvPr id="62" name="Правая круглая скобка 61"/>
          <p:cNvSpPr/>
          <p:nvPr/>
        </p:nvSpPr>
        <p:spPr>
          <a:xfrm rot="10800000">
            <a:off x="428596" y="4429132"/>
            <a:ext cx="71406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3" name="Правая круглая скобка 62"/>
          <p:cNvSpPr/>
          <p:nvPr/>
        </p:nvSpPr>
        <p:spPr>
          <a:xfrm>
            <a:off x="2571736" y="4429132"/>
            <a:ext cx="71438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72198" y="464344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то</a:t>
            </a:r>
            <a:endParaRPr lang="ru-RU" sz="2800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85720" y="5715016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Налетели тучи, и когда мы вбежали, то начался дождь.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57158" y="3105834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Налетели тучи, и</a:t>
            </a:r>
            <a:r>
              <a:rPr lang="ru-RU" sz="4000" b="1" dirty="0" smtClean="0"/>
              <a:t>,</a:t>
            </a:r>
            <a:r>
              <a:rPr lang="ru-RU" sz="2800" dirty="0" smtClean="0"/>
              <a:t> когда мы вбежали, начался дождь.</a:t>
            </a:r>
          </a:p>
        </p:txBody>
      </p:sp>
      <p:sp>
        <p:nvSpPr>
          <p:cNvPr id="68" name="Дуга 67"/>
          <p:cNvSpPr/>
          <p:nvPr/>
        </p:nvSpPr>
        <p:spPr>
          <a:xfrm>
            <a:off x="6072198" y="4714884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0" y="3929066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2" grpId="0"/>
      <p:bldP spid="13" grpId="0"/>
      <p:bldP spid="14" grpId="0"/>
      <p:bldP spid="17" grpId="0"/>
      <p:bldP spid="23" grpId="0" animBg="1"/>
      <p:bldP spid="24" grpId="0" animBg="1"/>
      <p:bldP spid="36" grpId="0"/>
      <p:bldP spid="42" grpId="0" animBg="1"/>
      <p:bldP spid="43" grpId="0" animBg="1"/>
      <p:bldP spid="47" grpId="0"/>
      <p:bldP spid="48" grpId="0" animBg="1"/>
      <p:bldP spid="50" grpId="0"/>
      <p:bldP spid="51" grpId="0"/>
      <p:bldP spid="59" grpId="0" animBg="1"/>
      <p:bldP spid="60" grpId="0" animBg="1"/>
      <p:bldP spid="61" grpId="0"/>
      <p:bldP spid="62" grpId="0" animBg="1"/>
      <p:bldP spid="63" grpId="0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14348" y="2214554"/>
            <a:ext cx="5715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928794" y="2071678"/>
            <a:ext cx="7144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28794" y="228599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928926" y="1571612"/>
            <a:ext cx="7143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4429124" y="1643050"/>
            <a:ext cx="1214446" cy="1000132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2000240"/>
            <a:ext cx="235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хотя …</a:t>
            </a:r>
            <a:endParaRPr lang="ru-RU" sz="2800" b="1" dirty="0"/>
          </a:p>
        </p:txBody>
      </p:sp>
      <p:sp>
        <p:nvSpPr>
          <p:cNvPr id="10" name="Дуга 9"/>
          <p:cNvSpPr/>
          <p:nvPr/>
        </p:nvSpPr>
        <p:spPr>
          <a:xfrm>
            <a:off x="2857488" y="2000240"/>
            <a:ext cx="428628" cy="428628"/>
          </a:xfrm>
          <a:prstGeom prst="arc">
            <a:avLst>
              <a:gd name="adj1" fmla="val 16200000"/>
              <a:gd name="adj2" fmla="val 1570231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5715008" y="2071678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2" name="Правая круглая скобка 11"/>
          <p:cNvSpPr/>
          <p:nvPr/>
        </p:nvSpPr>
        <p:spPr>
          <a:xfrm rot="10800000">
            <a:off x="571472" y="1785926"/>
            <a:ext cx="71406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Правая круглая скобка 12"/>
          <p:cNvSpPr/>
          <p:nvPr/>
        </p:nvSpPr>
        <p:spPr>
          <a:xfrm>
            <a:off x="2714612" y="1785926"/>
            <a:ext cx="71438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86446" y="1643050"/>
            <a:ext cx="2712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429388" y="2143116"/>
            <a:ext cx="5715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643834" y="2000240"/>
            <a:ext cx="7144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643834" y="2214554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Правая круглая скобка 17"/>
          <p:cNvSpPr/>
          <p:nvPr/>
        </p:nvSpPr>
        <p:spPr>
          <a:xfrm rot="10800000">
            <a:off x="6286512" y="1714488"/>
            <a:ext cx="71406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Правая круглая скобка 18"/>
          <p:cNvSpPr/>
          <p:nvPr/>
        </p:nvSpPr>
        <p:spPr>
          <a:xfrm>
            <a:off x="8429652" y="1714488"/>
            <a:ext cx="71438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Дуга 19"/>
          <p:cNvSpPr/>
          <p:nvPr/>
        </p:nvSpPr>
        <p:spPr>
          <a:xfrm>
            <a:off x="3786182" y="2000240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57620" y="1571612"/>
            <a:ext cx="401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22" name="TextBox 21"/>
          <p:cNvSpPr txBox="1"/>
          <p:nvPr/>
        </p:nvSpPr>
        <p:spPr>
          <a:xfrm>
            <a:off x="3357554" y="192880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501090" y="1785926"/>
            <a:ext cx="320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.</a:t>
            </a:r>
            <a:endParaRPr lang="ru-RU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2643182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 сумрачному небу носились густые тучи</a:t>
            </a:r>
            <a:r>
              <a:rPr lang="ru-RU" sz="3200" b="1" dirty="0" smtClean="0"/>
              <a:t>,</a:t>
            </a:r>
            <a:r>
              <a:rPr lang="ru-RU" sz="3200" dirty="0" smtClean="0"/>
              <a:t> и</a:t>
            </a:r>
            <a:r>
              <a:rPr lang="ru-RU" sz="3200" b="1" dirty="0" smtClean="0"/>
              <a:t>,</a:t>
            </a:r>
            <a:r>
              <a:rPr lang="ru-RU" sz="3200" dirty="0" smtClean="0"/>
              <a:t> хотя шел только третий час дня, было темно.</a:t>
            </a:r>
            <a:endParaRPr lang="ru-RU" sz="32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57158" y="4643446"/>
            <a:ext cx="5715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571604" y="4500570"/>
            <a:ext cx="7144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571604" y="4714884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2571736" y="4000504"/>
            <a:ext cx="7143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sp>
        <p:nvSpPr>
          <p:cNvPr id="49" name="Двойные круглые скобки 48"/>
          <p:cNvSpPr/>
          <p:nvPr/>
        </p:nvSpPr>
        <p:spPr>
          <a:xfrm>
            <a:off x="3643306" y="4071942"/>
            <a:ext cx="1428760" cy="1000132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571868" y="4429132"/>
            <a:ext cx="235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хотя …</a:t>
            </a:r>
            <a:endParaRPr lang="ru-RU" sz="2800" b="1" dirty="0"/>
          </a:p>
        </p:txBody>
      </p:sp>
      <p:sp>
        <p:nvSpPr>
          <p:cNvPr id="51" name="Дуга 50"/>
          <p:cNvSpPr/>
          <p:nvPr/>
        </p:nvSpPr>
        <p:spPr>
          <a:xfrm>
            <a:off x="2500298" y="4429132"/>
            <a:ext cx="428628" cy="428628"/>
          </a:xfrm>
          <a:prstGeom prst="arc">
            <a:avLst>
              <a:gd name="adj1" fmla="val 16200000"/>
              <a:gd name="adj2" fmla="val 1570231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2" name="Дуга 51"/>
          <p:cNvSpPr/>
          <p:nvPr/>
        </p:nvSpPr>
        <p:spPr>
          <a:xfrm>
            <a:off x="5357818" y="4500570"/>
            <a:ext cx="428628" cy="428628"/>
          </a:xfrm>
          <a:prstGeom prst="arc">
            <a:avLst>
              <a:gd name="adj1" fmla="val 16200000"/>
              <a:gd name="adj2" fmla="val 159683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3" name="Правая круглая скобка 52"/>
          <p:cNvSpPr/>
          <p:nvPr/>
        </p:nvSpPr>
        <p:spPr>
          <a:xfrm rot="10800000">
            <a:off x="214282" y="4214818"/>
            <a:ext cx="71406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4" name="Правая круглая скобка 53"/>
          <p:cNvSpPr/>
          <p:nvPr/>
        </p:nvSpPr>
        <p:spPr>
          <a:xfrm>
            <a:off x="2357422" y="4214818"/>
            <a:ext cx="71438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429256" y="4071942"/>
            <a:ext cx="2712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rial Rounded MT Bold" pitchFamily="34" charset="0"/>
              </a:rPr>
              <a:t>,</a:t>
            </a:r>
            <a:endParaRPr lang="ru-RU" sz="5400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6643702" y="4572008"/>
            <a:ext cx="5715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7572396" y="4429132"/>
            <a:ext cx="7144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572396" y="464344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Правая круглая скобка 58"/>
          <p:cNvSpPr/>
          <p:nvPr/>
        </p:nvSpPr>
        <p:spPr>
          <a:xfrm rot="10800000">
            <a:off x="6572264" y="4143380"/>
            <a:ext cx="71406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0" name="Правая круглая скобка 59"/>
          <p:cNvSpPr/>
          <p:nvPr/>
        </p:nvSpPr>
        <p:spPr>
          <a:xfrm>
            <a:off x="8358214" y="4143380"/>
            <a:ext cx="71438" cy="78581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71802" y="435769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8429652" y="4214818"/>
            <a:ext cx="320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.</a:t>
            </a:r>
            <a:endParaRPr lang="ru-RU" sz="4000" dirty="0"/>
          </a:p>
        </p:txBody>
      </p:sp>
      <p:sp>
        <p:nvSpPr>
          <p:cNvPr id="68" name="TextBox 67"/>
          <p:cNvSpPr txBox="1"/>
          <p:nvPr/>
        </p:nvSpPr>
        <p:spPr>
          <a:xfrm>
            <a:off x="5857884" y="435769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но</a:t>
            </a:r>
            <a:endParaRPr lang="ru-RU" sz="2800" b="1" dirty="0"/>
          </a:p>
        </p:txBody>
      </p:sp>
      <p:sp>
        <p:nvSpPr>
          <p:cNvPr id="69" name="Дуга 68"/>
          <p:cNvSpPr/>
          <p:nvPr/>
        </p:nvSpPr>
        <p:spPr>
          <a:xfrm>
            <a:off x="5857884" y="4429132"/>
            <a:ext cx="500066" cy="500066"/>
          </a:xfrm>
          <a:prstGeom prst="arc">
            <a:avLst>
              <a:gd name="adj1" fmla="val 16200000"/>
              <a:gd name="adj2" fmla="val 15968347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85720" y="5288340"/>
            <a:ext cx="8715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 сумрачному небу носились густые тучи</a:t>
            </a:r>
            <a:r>
              <a:rPr lang="ru-RU" sz="3200" b="1" dirty="0" smtClean="0"/>
              <a:t>,</a:t>
            </a:r>
            <a:r>
              <a:rPr lang="ru-RU" sz="3200" dirty="0" smtClean="0"/>
              <a:t> и хотя шел только третий час дня, но было темно.</a:t>
            </a:r>
            <a:endParaRPr lang="ru-RU" sz="3200" dirty="0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V="1">
            <a:off x="0" y="3786190"/>
            <a:ext cx="9144000" cy="714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3" grpId="0"/>
      <p:bldP spid="48" grpId="0"/>
      <p:bldP spid="49" grpId="0" animBg="1"/>
      <p:bldP spid="51" grpId="0" animBg="1"/>
      <p:bldP spid="52" grpId="0" animBg="1"/>
      <p:bldP spid="53" grpId="0" animBg="1"/>
      <p:bldP spid="54" grpId="0" animBg="1"/>
      <p:bldP spid="55" grpId="0"/>
      <p:bldP spid="59" grpId="0" animBg="1"/>
      <p:bldP spid="60" grpId="0" animBg="1"/>
      <p:bldP spid="64" grpId="0"/>
      <p:bldP spid="6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293</TotalTime>
  <Words>157</Words>
  <Application>Microsoft Office PowerPoint</Application>
  <PresentationFormat>Экран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Постановка знаков препинания в в предложениях с разными видами связи</vt:lpstr>
      <vt:lpstr> Постановка знаков препинания на стыке союзов. 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Урок-презентация по русскому языку в 11 классе на тему "Постановка знаков препинания в в предложениях с разными видами связи". www.uroki.net</dc:title>
  <dc:subject>на тему "Постановка знаков препинания в в предложениях с разными видами связи".</dc:subject>
  <dc:creator>Парфирова Лилиана Валерьевна</dc:creator>
  <cp:keywords>учитель русский язык русская литература конспект разработка урока открытый урок школа презентация www.uroki.net</cp:keywords>
  <dc:description>Урок-презентация по русскому языку в 11 классе на тему "Постановка знаков препинания в в предложениях с разными видами связи". www.uroki.net</dc:description>
  <cp:lastModifiedBy>Литература</cp:lastModifiedBy>
  <cp:revision>39</cp:revision>
  <dcterms:created xsi:type="dcterms:W3CDTF">2009-03-15T18:02:26Z</dcterms:created>
  <dcterms:modified xsi:type="dcterms:W3CDTF">2009-03-18T06:25:22Z</dcterms:modified>
  <cp:category>Для учителя русского языка и литературы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www.uroki.net</vt:lpwstr>
  </property>
</Properties>
</file>